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4"/>
  </p:notesMasterIdLst>
  <p:handoutMasterIdLst>
    <p:handoutMasterId r:id="rId15"/>
  </p:handoutMasterIdLst>
  <p:sldIdLst>
    <p:sldId id="287" r:id="rId2"/>
    <p:sldId id="290" r:id="rId3"/>
    <p:sldId id="291" r:id="rId4"/>
    <p:sldId id="288" r:id="rId5"/>
    <p:sldId id="289" r:id="rId6"/>
    <p:sldId id="292" r:id="rId7"/>
    <p:sldId id="293" r:id="rId8"/>
    <p:sldId id="294" r:id="rId9"/>
    <p:sldId id="297" r:id="rId10"/>
    <p:sldId id="298" r:id="rId11"/>
    <p:sldId id="299" r:id="rId12"/>
    <p:sldId id="300" r:id="rId13"/>
  </p:sldIdLst>
  <p:sldSz cx="9144000" cy="6858000" type="screen4x3"/>
  <p:notesSz cx="6797675" cy="987425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00CC"/>
    <a:srgbClr val="EAEAEA"/>
    <a:srgbClr val="CC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.hr/" TargetMode="External"/><Relationship Id="rId2" Type="http://schemas.openxmlformats.org/officeDocument/2006/relationships/hyperlink" Target="http://www.strukturnifondovi.h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sf@mzos.hr" TargetMode="External"/><Relationship Id="rId4" Type="http://schemas.openxmlformats.org/officeDocument/2006/relationships/hyperlink" Target="http://www.mzos.hr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rukturnifondovi.hr/natjecaji/internacionalizacija-visokog-obrazovanj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 bwMode="auto">
          <a:xfrm>
            <a:off x="439738" y="987425"/>
            <a:ext cx="8293100" cy="54850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Tx/>
              <a:buNone/>
            </a:pPr>
            <a:endParaRPr lang="hr-HR" altLang="en-US" sz="2000" b="1" dirty="0" smtClean="0">
              <a:solidFill>
                <a:srgbClr val="C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r>
              <a:rPr lang="hr-HR" altLang="en-U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Natječaji u okviru sredstava iz Europskog socijalnog fonda – OP Učinkoviti ljudski potencijali 2014.-2020.</a:t>
            </a:r>
          </a:p>
          <a:p>
            <a:pPr marL="0" indent="0" algn="ctr">
              <a:buFontTx/>
              <a:buNone/>
            </a:pPr>
            <a:endParaRPr lang="hr-HR" altLang="en-US" sz="24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endParaRPr lang="hr-HR" altLang="en-US" sz="24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endParaRPr lang="hr-HR" altLang="en-US" sz="24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r>
              <a:rPr lang="hr-HR" alt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r-HR" alt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hr-HR" altLang="en-US" sz="24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endParaRPr lang="hr-HR" altLang="en-US" sz="1400" dirty="0" smtClean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endParaRPr lang="hr-HR" altLang="en-US" sz="2000" dirty="0" smtClean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r>
              <a:rPr lang="hr-HR" altLang="en-US" sz="2000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Služba za programe i projekte EU</a:t>
            </a:r>
            <a:endParaRPr lang="hr-HR" altLang="sr-Latn-RS" sz="2000" dirty="0" smtClean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endParaRPr lang="hr-HR" altLang="sr-Latn-RS" sz="1400" b="1" dirty="0" smtClean="0">
              <a:solidFill>
                <a:srgbClr val="7F7F7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r>
              <a:rPr lang="hr-HR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mr.sc. Alenka Buntić Rogić </a:t>
            </a:r>
          </a:p>
          <a:p>
            <a:pPr marL="0" indent="0" algn="ctr">
              <a:buFontTx/>
              <a:buNone/>
            </a:pPr>
            <a:r>
              <a:rPr lang="hr-HR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Uprava za potporu i unapređenje sustava odgoja i obrazovanja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2018.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3796" name="Slik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552" y="2837271"/>
            <a:ext cx="1727200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63" y="3719513"/>
            <a:ext cx="2352675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698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 bwMode="auto">
          <a:xfrm>
            <a:off x="87086" y="1006475"/>
            <a:ext cx="8782277" cy="901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en-U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PROMOCIJA KVALITETE STRUKOVNOG OBRAZOVANJA KROZ PODRŠKU STRUKOVNIM ŠKOLAMA U RAZVOJU I UVOĐENJU INOVATIVNIH RJEŠENJA TE MODERNIH I NOVIH TEHNOLOGIJA - FAZA I (10.iv.1)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 bwMode="auto">
          <a:xfrm>
            <a:off x="346075" y="2656114"/>
            <a:ext cx="8434388" cy="40018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Tx/>
              <a:buNone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Prihvatljive aktivnosti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</a:p>
          <a:p>
            <a:pPr algn="just">
              <a:buFontTx/>
              <a:buNone/>
            </a:pPr>
            <a:endParaRPr lang="hr-HR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/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razvoj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</a:rPr>
              <a:t>i provedba fakultativnog dijela obrazovanja kao dijela kurikuluma u jednom ili više prioritetnih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sektora </a:t>
            </a:r>
          </a:p>
          <a:p>
            <a:pPr algn="just"/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</a:rPr>
              <a:t>stručno usavršavanje odgojno-obrazovnih djelatnika za izradu i provedbu fakultativnog dijela obrazovanja iz jednog ili više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sektora</a:t>
            </a:r>
          </a:p>
          <a:p>
            <a:pPr algn="just"/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nabava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</a:rPr>
              <a:t>opreme i potrošnog materijala</a:t>
            </a:r>
            <a:endParaRPr lang="hr-HR" altLang="sr-Latn-RS" sz="16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2018.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42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 bwMode="auto">
          <a:xfrm>
            <a:off x="1498600" y="1403350"/>
            <a:ext cx="6172200" cy="39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Općenite informacije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 bwMode="auto">
          <a:xfrm>
            <a:off x="541337" y="2563676"/>
            <a:ext cx="8086725" cy="3282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r>
              <a:rPr lang="hr-HR" altLang="sr-Latn-RS" sz="18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Svi natječaji bit će pravovremeno najavljeni na mrežnim stranicama:</a:t>
            </a:r>
          </a:p>
          <a:p>
            <a:pPr lvl="1" algn="just">
              <a:buFont typeface="Wingdings" panose="05000000000000000000" pitchFamily="2" charset="2"/>
              <a:buChar char="v"/>
              <a:defRPr/>
            </a:pPr>
            <a:r>
              <a:rPr lang="hr-HR" altLang="sr-Latn-RS" sz="1600" dirty="0" smtClean="0">
                <a:latin typeface="Georgia" panose="02040502050405020303" pitchFamily="18" charset="0"/>
                <a:cs typeface="Tahoma" panose="020B0604030504040204" pitchFamily="34" charset="0"/>
                <a:hlinkClick r:id="rId2"/>
              </a:rPr>
              <a:t>www.strukturnifondovi.hr</a:t>
            </a:r>
            <a:r>
              <a:rPr lang="hr-HR" altLang="sr-Latn-RS" sz="1600" dirty="0" smtClean="0"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</a:p>
          <a:p>
            <a:pPr lvl="1" algn="just">
              <a:buFont typeface="Wingdings" panose="05000000000000000000" pitchFamily="2" charset="2"/>
              <a:buChar char="v"/>
              <a:defRPr/>
            </a:pPr>
            <a:r>
              <a:rPr lang="hr-HR" altLang="sr-Latn-RS" sz="1600" dirty="0">
                <a:latin typeface="Georgia" panose="02040502050405020303" pitchFamily="18" charset="0"/>
                <a:cs typeface="Tahoma" panose="020B0604030504040204" pitchFamily="34" charset="0"/>
                <a:hlinkClick r:id="rId3"/>
              </a:rPr>
              <a:t>www.esf.hr</a:t>
            </a:r>
            <a:endParaRPr lang="hr-HR" altLang="sr-Latn-RS" sz="1600" dirty="0"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lvl="1" algn="just">
              <a:buFont typeface="Wingdings" panose="05000000000000000000" pitchFamily="2" charset="2"/>
              <a:buChar char="v"/>
              <a:defRPr/>
            </a:pPr>
            <a:r>
              <a:rPr lang="hr-HR" altLang="sr-Latn-RS" sz="1600" dirty="0" smtClean="0">
                <a:latin typeface="Georgia" panose="02040502050405020303" pitchFamily="18" charset="0"/>
                <a:cs typeface="Tahoma" panose="020B0604030504040204" pitchFamily="34" charset="0"/>
                <a:hlinkClick r:id="rId4"/>
              </a:rPr>
              <a:t>www.mzo.hr</a:t>
            </a:r>
            <a:r>
              <a:rPr lang="hr-HR" altLang="sr-Latn-RS" sz="1600" dirty="0" smtClean="0"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endParaRPr lang="hr-HR" altLang="sr-Latn-RS" sz="1600" dirty="0" smtClean="0"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Tx/>
              <a:buNone/>
              <a:defRPr/>
            </a:pPr>
            <a:endParaRPr lang="hr-HR" altLang="sr-Latn-RS" sz="1800" dirty="0" smtClean="0"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hr-HR" altLang="sr-Latn-RS" sz="18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Po objavi natječaja organizirati će se 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informativne radionice</a:t>
            </a:r>
          </a:p>
          <a:p>
            <a:pPr marL="0" indent="0" algn="just">
              <a:buFontTx/>
              <a:buNone/>
              <a:defRPr/>
            </a:pPr>
            <a:endParaRPr lang="hr-HR" altLang="sr-Latn-RS" sz="1800" b="1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hr-HR" altLang="sr-Latn-RS" sz="18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Kontakt za upite: </a:t>
            </a:r>
            <a:r>
              <a:rPr lang="hr-HR" altLang="sr-Latn-RS" sz="1800" dirty="0" smtClean="0">
                <a:latin typeface="Georgia" panose="02040502050405020303" pitchFamily="18" charset="0"/>
                <a:cs typeface="Tahoma" panose="020B0604030504040204" pitchFamily="34" charset="0"/>
                <a:hlinkClick r:id="rId5"/>
              </a:rPr>
              <a:t>esf@mzo.hr</a:t>
            </a:r>
            <a:endParaRPr lang="hr-HR" altLang="sr-Latn-RS" sz="1800" dirty="0" smtClean="0"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Tx/>
              <a:buNone/>
              <a:defRPr/>
            </a:pPr>
            <a:endParaRPr lang="hr-HR" altLang="sr-Latn-R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hr-HR" altLang="sr-Latn-RS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2018.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1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slov 1"/>
          <p:cNvSpPr>
            <a:spLocks noGrp="1"/>
          </p:cNvSpPr>
          <p:nvPr>
            <p:ph type="title"/>
          </p:nvPr>
        </p:nvSpPr>
        <p:spPr bwMode="auto">
          <a:xfrm>
            <a:off x="519113" y="3089275"/>
            <a:ext cx="8229600" cy="728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Zahvaljujemo na suradnji</a:t>
            </a:r>
            <a:b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</a:br>
            <a:r>
              <a:rPr lang="hr-HR" altLang="sr-Latn-RS" sz="18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Ministarstvo znanosti i obrazovanja</a:t>
            </a:r>
          </a:p>
        </p:txBody>
      </p:sp>
      <p:sp>
        <p:nvSpPr>
          <p:cNvPr id="47107" name="Rezervirano mjesto broja slajd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EFA1BED-2737-41A3-8A9F-E493D471BC01}" type="slidenum">
              <a:rPr lang="hr-HR" altLang="sr-Latn-RS" smtClean="0">
                <a:solidFill>
                  <a:schemeClr val="accent2"/>
                </a:solidFill>
                <a:latin typeface="Book Antiqua" panose="02040602050305030304" pitchFamily="18" charset="0"/>
              </a:rPr>
              <a:pPr/>
              <a:t>12</a:t>
            </a:fld>
            <a:endParaRPr lang="hr-HR" altLang="sr-Latn-RS" smtClean="0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2018.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8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 bwMode="auto">
          <a:xfrm>
            <a:off x="636588" y="1150938"/>
            <a:ext cx="8120062" cy="109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INTERNACIONALIZACIJA VISOKOG OBRAZOVANJA 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(10.ii.1)</a:t>
            </a:r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endParaRPr lang="hr-HR" altLang="en-US" sz="1800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 bwMode="auto">
          <a:xfrm>
            <a:off x="486918" y="1828610"/>
            <a:ext cx="8123238" cy="47672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Cilj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</a:p>
          <a:p>
            <a:pPr algn="just"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Poboljšanje kvalitete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relevantnosti  u visokom obrazovanju kroz internacionalizaciju</a:t>
            </a:r>
          </a:p>
          <a:p>
            <a:pPr algn="just"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Datum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u="sng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objave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</a:t>
            </a:r>
            <a:r>
              <a:rPr lang="hr-HR" altLang="sr-Latn-RS" sz="14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07.12.2017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  <a:hlinkClick r:id="rId2"/>
              </a:rPr>
              <a:t>https://strukturnifondovi.hr/natjecaji/internacionalizacija-visokog-obrazovanja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  <a:hlinkClick r:id="rId2"/>
              </a:rPr>
              <a:t>/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</a:p>
          <a:p>
            <a:pPr marL="266700" indent="-266700" algn="just">
              <a:buFont typeface="Wingdings" pitchFamily="2" charset="2"/>
              <a:buChar char="ü"/>
              <a:defRPr/>
            </a:pP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Rok za podnošenje projektnih prijedloga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05.ožujka 2018.</a:t>
            </a:r>
            <a:endParaRPr lang="hr-HR" altLang="sr-Latn-RS" sz="14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Indikativan iznos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hr-HR" altLang="sr-Latn-RS" sz="14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50.000.000,00 HRK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(400.000,00 – 1.800.000,00 HRK)</a:t>
            </a:r>
          </a:p>
          <a:p>
            <a:pPr marL="266700" indent="0">
              <a:buFontTx/>
              <a:buNone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Prihvatljivi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prijavitelji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avna i privatna visoka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učilišta </a:t>
            </a: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Partneri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 privatna visoka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učilišta,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ustanove osnovane prema Zakonu o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ustanovama, znanstvene organizacije,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organizacije </a:t>
            </a:r>
            <a:r>
              <a:rPr lang="hr-HR" altLang="sr-Latn-RS" sz="14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civilnoga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društva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(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udruge, umjetničke organizacije, neprofitne organizacije)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 trgovačka društva, ustanove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 obrazovanje odraslih</a:t>
            </a:r>
          </a:p>
          <a:p>
            <a:pPr marL="266700" indent="-266700" algn="just">
              <a:buFont typeface="Wingdings" pitchFamily="2" charset="2"/>
              <a:buChar char="ü"/>
              <a:defRPr/>
            </a:pPr>
            <a:endParaRPr lang="hr-HR" altLang="sr-Latn-RS" sz="1400" b="1" u="sng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Ciljne skupine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</a:p>
          <a:p>
            <a:pPr marL="342900" lvl="2" indent="-342900" algn="just">
              <a:defRPr/>
            </a:pPr>
            <a:r>
              <a:rPr lang="pl-PL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studenti </a:t>
            </a:r>
          </a:p>
          <a:p>
            <a:pPr marL="342900" lvl="2" indent="-342900"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nastavno i nenastavno osoblje visokih učilišta</a:t>
            </a: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 smtClean="0">
                <a:latin typeface="Tahoma" pitchFamily="34" charset="0"/>
                <a:cs typeface="Tahoma" pitchFamily="34" charset="0"/>
              </a:rPr>
              <a:t> </a:t>
            </a:r>
            <a:endParaRPr lang="hr-HR" altLang="sr-Latn-RS" sz="1600" b="1" u="sng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hr-HR" altLang="sr-Latn-RS" sz="16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2018.</a:t>
            </a:r>
            <a:endParaRPr lang="hr-HR" altLang="sr-Latn-RS" sz="1400" kern="0" dirty="0" smtClean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 bwMode="auto">
          <a:xfrm>
            <a:off x="566738" y="1138746"/>
            <a:ext cx="8120062" cy="677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INTERNACIONALIZACIJA VISOKOG 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(10.ii.1)</a:t>
            </a:r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endParaRPr lang="hr-HR" altLang="en-US" sz="1800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2018.</a:t>
            </a:r>
            <a:endParaRPr lang="hr-HR" altLang="sr-Latn-RS" sz="1400" kern="0" dirty="0" smtClean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435429" y="1816608"/>
            <a:ext cx="8251371" cy="468103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FontTx/>
              <a:buNone/>
              <a:defRPr/>
            </a:pPr>
            <a:endParaRPr lang="hr-HR" altLang="sr-Latn-RS" sz="1400" dirty="0" smtClean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Prihvatljive aktivnosti:</a:t>
            </a:r>
          </a:p>
          <a:p>
            <a:pPr marL="342900" lvl="2" indent="-342900" algn="just">
              <a:defRPr/>
            </a:pPr>
            <a:r>
              <a:rPr lang="pl-PL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razvoj</a:t>
            </a:r>
            <a:r>
              <a:rPr lang="pl-PL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, uspostava i /ili izvedba združenih studija (diplomskih i poslijediplomskih) na stranim jezicima u području prirodnih, biotehničkih i tehničkih znanosti, biomedicine i zdravstva</a:t>
            </a:r>
          </a:p>
          <a:p>
            <a:pPr marL="342900" lvl="2" indent="-342900" algn="just">
              <a:defRPr/>
            </a:pPr>
            <a:r>
              <a:rPr lang="pl-PL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razvoj </a:t>
            </a:r>
            <a:r>
              <a:rPr lang="pl-PL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i/ili izvedba studijskih i/ili obrazovnih programa* te modula i kolegija na stranim jezicima u području prirodnih, biotehničkih i tehničkih znanosti, biomedicine i </a:t>
            </a:r>
            <a:r>
              <a:rPr lang="pl-PL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zdravstva </a:t>
            </a:r>
          </a:p>
          <a:p>
            <a:pPr marL="342900" lvl="2" indent="-342900"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usavršavanje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jezičnih kompetencija nastavnika i studenata</a:t>
            </a:r>
          </a:p>
          <a:p>
            <a:pPr marL="342900" lvl="2" indent="-342900"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razvoj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didaktičkih materijala na stranim jezicima na kojima se izvode programi</a:t>
            </a:r>
          </a:p>
          <a:p>
            <a:pPr marL="342900" lvl="2" indent="-342900"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organizacija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mobilnosti u trajanju od jednog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semestra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studentima upisanima tijekom razdoblja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trajanja projekta</a:t>
            </a: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342900" lvl="2" indent="-342900"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organizacija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 sudjelovanje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na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seminarima povezanima s projektom te sajmovima visokog obrazovanja na kojima će se predstaviti studiji predviđeni projektom u svrhu privlačenja stranih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studenata</a:t>
            </a:r>
          </a:p>
          <a:p>
            <a:pPr marL="342900" lvl="2" indent="-342900"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izrada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brošura, informativnih materijala i kratkih filmova namijenjenih privlačenju stranih studenata</a:t>
            </a:r>
          </a:p>
          <a:p>
            <a:pPr marL="342900" lvl="2" indent="-342900"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unaprjeđivanje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internetskih portala putem kojih se povećava privlačnost studiranja u RH</a:t>
            </a:r>
          </a:p>
          <a:p>
            <a:pPr algn="just">
              <a:buFontTx/>
              <a:buNone/>
              <a:defRPr/>
            </a:pPr>
            <a:endParaRPr lang="hr-HR" altLang="sr-Latn-RS" sz="1400" b="1" u="sng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4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 bwMode="auto">
          <a:xfrm>
            <a:off x="636588" y="1150939"/>
            <a:ext cx="8120062" cy="5071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PROVEDBA 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HKO-a </a:t>
            </a:r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NA RAZINI VISOKOG OBRAZOVANJA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(10.ii.1)</a:t>
            </a:r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endParaRPr lang="hr-HR" altLang="en-US" sz="1800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 bwMode="auto">
          <a:xfrm>
            <a:off x="422275" y="2067689"/>
            <a:ext cx="8212138" cy="455853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Cilj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</a:p>
          <a:p>
            <a:pPr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Unapređenje kvalitete visokog obrazovanja kroz primjenu HKO-a</a:t>
            </a:r>
          </a:p>
          <a:p>
            <a:pPr algn="just"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Datum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u="sng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objave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</a:t>
            </a:r>
            <a:r>
              <a:rPr lang="hr-HR" altLang="sr-Latn-RS" sz="14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ožujak 2018.</a:t>
            </a: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Indikativan iznos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100.000.000,00 HRK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(1.000.000,00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–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4.000.000,00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HRK)</a:t>
            </a:r>
          </a:p>
          <a:p>
            <a:pPr marL="266700" indent="0">
              <a:buFontTx/>
              <a:buNone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Prihvatljivi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prijavitelji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javna i privatna visoka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učilišta</a:t>
            </a:r>
          </a:p>
          <a:p>
            <a:pPr marL="266700" indent="-266700" algn="just">
              <a:buFont typeface="Wingdings" pitchFamily="2" charset="2"/>
              <a:buChar char="ü"/>
              <a:defRPr/>
            </a:pP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Partneri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javna i privatna visoka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učilišta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 znanstvene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organizacije, ustanove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osnovane prema Zakonu o ustanovama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,, </a:t>
            </a:r>
            <a:r>
              <a:rPr lang="hr-HR" altLang="sr-Latn-RS" sz="14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organizacije civilnoga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društva (udruge, umjetničke organizacije, neprofitne organizacije)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trgovačka društva, ustanove za obrazovanje odraslih,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osnovne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 srednjoškolske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ustanove, </a:t>
            </a:r>
            <a:r>
              <a:rPr lang="pl-PL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jedinice </a:t>
            </a:r>
            <a:r>
              <a:rPr lang="pl-PL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lokalne i područne (regionalne) samouprave, </a:t>
            </a:r>
            <a:r>
              <a:rPr lang="pl-PL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regionalne </a:t>
            </a:r>
            <a:r>
              <a:rPr lang="pl-PL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 lokalne razvojne </a:t>
            </a:r>
            <a:r>
              <a:rPr lang="pl-PL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agencije,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druge pravne osobe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registrirane za obavljanje djelatnosti u Republici Hrvatskoj </a:t>
            </a: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Ciljne skupine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</a:p>
          <a:p>
            <a:pPr marL="342900" lvl="2" indent="-342900"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nastavno i nenastavno osoblje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visokih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učilišta</a:t>
            </a:r>
          </a:p>
          <a:p>
            <a:pPr marL="342900" lvl="2" indent="-342900"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visokoobrazovne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ustanove</a:t>
            </a:r>
          </a:p>
          <a:p>
            <a:pPr marL="342900" lvl="2" indent="-342900" algn="just"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endParaRPr lang="hr-HR" altLang="sr-Latn-RS" sz="1400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 smtClean="0">
                <a:latin typeface="Tahoma" pitchFamily="34" charset="0"/>
                <a:cs typeface="Tahoma" pitchFamily="34" charset="0"/>
              </a:rPr>
              <a:t> </a:t>
            </a:r>
            <a:endParaRPr lang="hr-HR" altLang="sr-Latn-RS" sz="1600" b="1" u="sng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hr-HR" altLang="sr-Latn-RS" sz="16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2018.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63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 bwMode="auto">
          <a:xfrm>
            <a:off x="514350" y="1975104"/>
            <a:ext cx="8132763" cy="37335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hr-HR" altLang="sr-Latn-RS" sz="16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Prihvatljive aktivnosti:</a:t>
            </a:r>
            <a:endParaRPr lang="en-US" altLang="sr-Latn-RS" sz="1600" b="1" u="sng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342900" lvl="2" indent="-342900" algn="just"/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izrada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novih i/ili unapređenje postojećih preddiplomskih, diplomskih ili integriranih preddiplomskih i diplomskih  studijskih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programa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skladu sa standardima kvalifikacija </a:t>
            </a:r>
          </a:p>
          <a:p>
            <a:pPr marL="342900" lvl="2" indent="-342900" algn="just"/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izrada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novih i/ili unapređenje postojećih programa cjeloživotnog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učenja u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skladu sa standardima kvalifikacija </a:t>
            </a:r>
          </a:p>
          <a:p>
            <a:pPr marL="342900" lvl="2" indent="-342900" algn="just"/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razvoj i izrada standarda zanimanja </a:t>
            </a:r>
            <a:r>
              <a:rPr lang="pl-PL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 skladu sa Smjernicama za izradu standarda zanimanja </a:t>
            </a:r>
            <a:endParaRPr lang="hr-HR" altLang="sr-Latn-RS" sz="16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342900" lvl="2" indent="-342900" algn="just"/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razvoj i izrada standarda djelomičnih i/ili cjelovitih kvalifikacija u skladu </a:t>
            </a:r>
            <a:r>
              <a:rPr lang="pl-PL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sa </a:t>
            </a:r>
            <a:r>
              <a:rPr lang="pl-PL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Smjernicama za razvoj standarda </a:t>
            </a:r>
            <a:r>
              <a:rPr lang="pl-PL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kvalifikacija</a:t>
            </a:r>
            <a:endParaRPr lang="hr-HR" altLang="sr-Latn-RS" sz="16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342900" lvl="2" indent="-342900" algn="just"/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unapređivanje postupaka osiguravanja kvalitete visokog obrazovanja</a:t>
            </a:r>
          </a:p>
          <a:p>
            <a:pPr marL="342900" lvl="2" indent="-342900" algn="just"/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unapređenje nastavne djelatnosti u visokom obrazovanju</a:t>
            </a:r>
          </a:p>
          <a:p>
            <a:pPr algn="just">
              <a:buFontTx/>
              <a:buNone/>
            </a:pPr>
            <a:endParaRPr lang="hr-HR" altLang="sr-Latn-RS" sz="1400" b="1" u="sng" dirty="0" smtClean="0">
              <a:solidFill>
                <a:srgbClr val="C00000"/>
              </a:solidFill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F9D7B50-F7EB-45FF-981C-30D37258452B}" type="slidenum">
              <a:rPr lang="hr-HR" altLang="en-US" smtClean="0">
                <a:solidFill>
                  <a:srgbClr val="333399"/>
                </a:solidFill>
                <a:latin typeface="Book Antiqua" panose="02040602050305030304" pitchFamily="18" charset="0"/>
              </a:rPr>
              <a:pPr/>
              <a:t>5</a:t>
            </a:fld>
            <a:endParaRPr lang="hr-HR" altLang="en-US" smtClean="0">
              <a:solidFill>
                <a:srgbClr val="333399"/>
              </a:solidFill>
              <a:latin typeface="Book Antiqua" panose="02040602050305030304" pitchFamily="18" charset="0"/>
            </a:endParaRPr>
          </a:p>
        </p:txBody>
      </p:sp>
      <p:sp>
        <p:nvSpPr>
          <p:cNvPr id="35844" name="Title 1"/>
          <p:cNvSpPr>
            <a:spLocks noGrp="1"/>
          </p:cNvSpPr>
          <p:nvPr>
            <p:ph type="title"/>
          </p:nvPr>
        </p:nvSpPr>
        <p:spPr bwMode="auto">
          <a:xfrm>
            <a:off x="514350" y="1216025"/>
            <a:ext cx="8229600" cy="5274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PROVEDBA 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HKO-a </a:t>
            </a:r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NA RAZINI VISOKOG OBRAZOVANJA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(10.ii.1)</a:t>
            </a:r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endParaRPr lang="hr-HR" altLang="en-US" sz="1800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2018.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99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 bwMode="auto">
          <a:xfrm>
            <a:off x="649288" y="946150"/>
            <a:ext cx="8120062" cy="109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RAZVOJ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, U</a:t>
            </a:r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NAPREĐENJE 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 PROVEDBA </a:t>
            </a:r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STRUČNE PRAKSE U VISOKOM OBRAZOVANJU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(10.ii.1)</a:t>
            </a:r>
            <a:r>
              <a:rPr lang="en-IE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endParaRPr lang="hr-HR" altLang="en-US" sz="1800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 bwMode="auto">
          <a:xfrm>
            <a:off x="450850" y="2038350"/>
            <a:ext cx="8123238" cy="4679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Cilj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</a:p>
          <a:p>
            <a:pPr algn="just"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Poboljšanje relevantnosti  u visokom obrazovanju kroz </a:t>
            </a:r>
            <a:r>
              <a:rPr lang="hr-HR" altLang="sr-Latn-RS" sz="1400" dirty="0" err="1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pobošljanje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modela učenja kroz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rad</a:t>
            </a:r>
          </a:p>
          <a:p>
            <a:pPr algn="just">
              <a:defRPr/>
            </a:pPr>
            <a:endParaRPr lang="hr-HR" altLang="sr-Latn-RS" sz="1500" b="1" u="sng" dirty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Datum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u="sng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objave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</a:t>
            </a:r>
            <a:r>
              <a:rPr lang="hr-HR" altLang="sr-Latn-RS" sz="14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svibanj 2018.</a:t>
            </a: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hr-HR" altLang="sr-Latn-RS" sz="13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Indikativan iznos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hr-HR" altLang="sr-Latn-RS" sz="14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100.000.000,00 HRK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(1.000.000,00 – 4.000.000,00 HRK)</a:t>
            </a:r>
          </a:p>
          <a:p>
            <a:pPr marL="266700" indent="0">
              <a:buFontTx/>
              <a:buNone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Prihvatljivi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prijavitelji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javna i privatna visoka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učilišta</a:t>
            </a:r>
          </a:p>
          <a:p>
            <a:pPr marL="266700" indent="-266700" algn="just">
              <a:buFont typeface="Wingdings" pitchFamily="2" charset="2"/>
              <a:buChar char="ü"/>
              <a:defRPr/>
            </a:pPr>
            <a:endParaRPr lang="hr-HR" altLang="sr-Latn-RS" sz="13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Partneri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visoka učilišta (javna i privatna), ustanove osnovane prema Zakonu o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ustanovama, znanstvene organizacije,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organizacije civilnog društva,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jedinice regionalne i lokalne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samouprave,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trgovačka društva, druge pravne osobe registrirane za obavljanje djelatnosti u Republici Hrvatskoj 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hr-HR" altLang="sr-Latn-RS" sz="1400" b="1" u="sng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Prihvatljive </a:t>
            </a:r>
            <a:r>
              <a:rPr lang="hr-HR" altLang="sr-Latn-RS" sz="1400" b="1" u="sng" dirty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aktivnosti:</a:t>
            </a:r>
          </a:p>
          <a:p>
            <a:pPr marL="342900" lvl="2" indent="-342900" algn="just">
              <a:defRPr/>
            </a:pPr>
            <a:r>
              <a:rPr lang="pl-PL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unapređenje postojećih i razvoj novih modela provedbe stručne prakse u visokom obrazovanju</a:t>
            </a:r>
            <a:endParaRPr lang="pl-PL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342900" lvl="2" indent="-342900" algn="just">
              <a:defRPr/>
            </a:pPr>
            <a:r>
              <a:rPr lang="pl-PL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provedba stručne prakse</a:t>
            </a:r>
          </a:p>
          <a:p>
            <a:pPr marL="342900" lvl="2" indent="-342900" algn="just">
              <a:defRPr/>
            </a:pPr>
            <a:r>
              <a:rPr lang="pl-PL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povezivanje visokih učilišta s gospodarstvom</a:t>
            </a:r>
          </a:p>
          <a:p>
            <a:pPr marL="266700" indent="-266700" algn="just">
              <a:buFont typeface="Wingdings" pitchFamily="2" charset="2"/>
              <a:buChar char="ü"/>
              <a:defRPr/>
            </a:pPr>
            <a:endParaRPr lang="hr-HR" altLang="sr-Latn-RS" sz="1400" b="1" u="sng" dirty="0" smtClean="0">
              <a:solidFill>
                <a:srgbClr val="C00000"/>
              </a:solidFill>
            </a:endParaRPr>
          </a:p>
          <a:p>
            <a:pPr marL="266700" indent="-266700" algn="just">
              <a:buFont typeface="Wingdings" pitchFamily="2" charset="2"/>
              <a:buChar char="ü"/>
              <a:defRPr/>
            </a:pPr>
            <a:endParaRPr lang="hr-HR" altLang="sr-Latn-RS" sz="1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 smtClean="0">
                <a:latin typeface="Tahoma" pitchFamily="34" charset="0"/>
                <a:cs typeface="Tahoma" pitchFamily="34" charset="0"/>
              </a:rPr>
              <a:t> </a:t>
            </a:r>
            <a:endParaRPr lang="hr-HR" altLang="sr-Latn-RS" sz="1600" b="1" u="sng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hr-HR" altLang="sr-Latn-RS" sz="16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2018.</a:t>
            </a:r>
            <a:endParaRPr lang="hr-HR" altLang="sr-Latn-RS" sz="1400" kern="0" dirty="0" smtClean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88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 bwMode="auto">
          <a:xfrm>
            <a:off x="257175" y="1006475"/>
            <a:ext cx="8612188" cy="901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en-U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PROGRAMSKA, STRUČNA I FINANCIJSKA POTPORA OBRAZOVANJU UČENIKA PRIPADNIKA ROMSKE NACIONALNE MANJINE (10.iii.1)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908175"/>
            <a:ext cx="8434388" cy="44656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Cilj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</a:p>
          <a:p>
            <a:pPr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Povećanje socijalne uključenosti i integracije djece/učenika pripadnika romske nacionalne manjine u odgojno-obrazovni sustav</a:t>
            </a:r>
          </a:p>
          <a:p>
            <a:pPr marL="0" indent="0">
              <a:buFontTx/>
              <a:buNone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Datum objave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travanj 2018.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hr-HR" altLang="sr-Latn-RS" sz="1400" b="1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Indikativan iznos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15.300.000,00 HRK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(500.000,00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–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3.000.000,00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HRK)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hr-HR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Prihvatljivi prijavitelji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</a:t>
            </a:r>
            <a:r>
              <a:rPr lang="en-US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osnivači osnovnih škola (javnih i privatnih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škola s pravom javnosti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) i osnivači dječjih vrtića</a:t>
            </a:r>
          </a:p>
          <a:p>
            <a:pPr algn="just">
              <a:buFontTx/>
              <a:buNone/>
              <a:defRPr/>
            </a:pPr>
            <a:endParaRPr lang="hr-HR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Partneri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osnivači osnovnih škola/dječjih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vrtića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, dječji vrtići, osnovne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škole,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organizacije </a:t>
            </a:r>
            <a:r>
              <a:rPr lang="hr-HR" altLang="sr-Latn-RS" sz="1400" b="1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civilnog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društva</a:t>
            </a:r>
            <a:r>
              <a:rPr lang="hr-HR" altLang="sr-Latn-RS" sz="1400" b="1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,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regionalne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 lokalne razvojne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agencije, ustanove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socijalne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skrbi (centar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za socijalnu skrb, dom socijalne skrbi i centar za pružanje usluga u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zajednici)</a:t>
            </a: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Ciljne skupine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djeca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pripadnici romske nacionalne manjine</a:t>
            </a: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učenici pripadnici romske nacionalne manjine </a:t>
            </a:r>
            <a:r>
              <a:rPr lang="pl-PL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od 1. do 4. razreda osnovne škole</a:t>
            </a: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Tx/>
              <a:buNone/>
              <a:defRPr/>
            </a:pPr>
            <a:endParaRPr lang="hr-HR" altLang="sr-Latn-RS" sz="1600" dirty="0" smtClean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2018.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67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 bwMode="auto">
          <a:xfrm>
            <a:off x="257175" y="1006475"/>
            <a:ext cx="8612188" cy="901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en-U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PROGRAMSKA, STRUČNA I FINANCIJSKA POTPORA OBRAZOVANJU UČENIKA PRIPADNIKA ROMSKE NACIONALNE MANJINE (10.iii.1)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908175"/>
            <a:ext cx="8434388" cy="4465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Tx/>
              <a:buNone/>
            </a:pPr>
            <a:r>
              <a:rPr lang="hr-HR" altLang="sr-Latn-RS" sz="1400" b="1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algn="just">
              <a:buFontTx/>
              <a:buNone/>
            </a:pPr>
            <a:r>
              <a:rPr lang="hr-HR" altLang="sr-Latn-RS" sz="1400" b="1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hr-HR" altLang="sr-Latn-RS" sz="16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Prihvatljive aktivnosti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endParaRPr lang="en-US" altLang="sr-Latn-RS" sz="1600" b="1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produženi boravak za učenike pripadnike romske nacionalne manjine </a:t>
            </a:r>
          </a:p>
          <a:p>
            <a:pPr algn="just">
              <a:lnSpc>
                <a:spcPct val="150000"/>
              </a:lnSpc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osiguravanje prijevoza djece pripadnika romske nacionalne manjine od kuće do vrtića/škola koje provode programe </a:t>
            </a:r>
            <a:r>
              <a:rPr lang="hr-HR" altLang="sr-Latn-RS" sz="1600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predškole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 integrirane programe predškolskog odgoja </a:t>
            </a:r>
            <a:endParaRPr lang="hr-HR" altLang="sr-Latn-RS" sz="16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aktivnosti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koje djeci pripadnika romske nacionalne manjine pružaju dodatnu potporu u učenju hrvatskog jezika te poboljšavanju komunikacijskih i socijalnih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vještina</a:t>
            </a:r>
          </a:p>
          <a:p>
            <a:pPr algn="just">
              <a:lnSpc>
                <a:spcPct val="150000"/>
              </a:lnSpc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organiziranje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ljetnih kampova i/ili izvanškolskih aktivnosti te ostalih događaja usmjerenih na društvenu integraciju djece/učenika romske nacionalnosti</a:t>
            </a:r>
          </a:p>
          <a:p>
            <a:pPr algn="just">
              <a:lnSpc>
                <a:spcPct val="150000"/>
              </a:lnSpc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stručno usavršavanje odgojno obrazovnih radnika</a:t>
            </a:r>
          </a:p>
          <a:p>
            <a:pPr algn="just">
              <a:lnSpc>
                <a:spcPct val="150000"/>
              </a:lnSpc>
            </a:pP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nabava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opreme, namještaja i didaktičkih sredstava</a:t>
            </a:r>
            <a:endParaRPr lang="hr-HR" altLang="sr-Latn-RS" sz="16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>
              <a:buFontTx/>
              <a:buNone/>
            </a:pPr>
            <a:endParaRPr lang="hr-HR" altLang="sr-Latn-RS" sz="1600" dirty="0" smtClean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2018.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0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 bwMode="auto">
          <a:xfrm>
            <a:off x="257175" y="1006475"/>
            <a:ext cx="8612188" cy="901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en-U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PROMOCIJA KVALITETE STRUKOVNOG OBRAZOVANJA KROZ PODRŠKU STRUKOVNIM ŠKOLAMA U RAZVOJU I UVOĐENJU INOVATIVNIH RJEŠENJA TE MODERNIH I NOVIH TEHNOLOGIJA - FAZA I (10.iv.1)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 bwMode="auto">
          <a:xfrm>
            <a:off x="346075" y="2192338"/>
            <a:ext cx="8434388" cy="446563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Cilj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</a:p>
          <a:p>
            <a:pPr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Modernizacija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 fleksibilnost strukovnog obrazovanja i osposobljavanja uvođenjem novih izbornih sadržaja, odnosno fakultativnog dijela obrazovanja u strukovnim školama, u skladu s potrebama tržišta rada na lokalnoj i/ili regionalnoj razini</a:t>
            </a: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marL="0" indent="0">
              <a:buFontTx/>
              <a:buNone/>
              <a:defRPr/>
            </a:pP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Datum objave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listopad 2018.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hr-HR" altLang="sr-Latn-RS" sz="1400" b="1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Indikativan iznos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100.000.000,00 HRK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hr-HR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Prihvatljivi prijavitelji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</a:t>
            </a:r>
            <a:r>
              <a:rPr lang="en-US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ustanove strukovnog obrazovanja</a:t>
            </a:r>
          </a:p>
          <a:p>
            <a:pPr algn="just">
              <a:buFontTx/>
              <a:buNone/>
              <a:defRPr/>
            </a:pPr>
            <a:endParaRPr lang="hr-HR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Partneri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ustanove strukovnog obrazovanja; socijalni partneri na lokalnoj, regionalnoj ili sektorskoj razini (regionalni/sektorski ogranci strukovnih/sektorskih udruženja); jedinice lokalne i regionalne samouprave; 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organizacija civilnog društva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(udruge poslodavaca; komore i/ili sindikati); mikro, mala i srednja poduzeća; visoka učilišta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altLang="sr-Latn-RS" sz="14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Ciljne skupine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: </a:t>
            </a:r>
            <a:endParaRPr lang="hr-HR" altLang="sr-Latn-RS" sz="1400" dirty="0" smtClean="0">
              <a:solidFill>
                <a:srgbClr val="002060"/>
              </a:solidFill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učenici</a:t>
            </a:r>
          </a:p>
          <a:p>
            <a:pPr algn="just"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odgojno – obrazovno osoblje</a:t>
            </a:r>
            <a:endParaRPr lang="hr-HR" altLang="sr-Latn-RS" sz="16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>
              <a:buFontTx/>
              <a:buNone/>
              <a:defRPr/>
            </a:pPr>
            <a:endParaRPr lang="hr-HR" altLang="sr-Latn-RS" sz="1600" dirty="0" smtClean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2018.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29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1010</Words>
  <Application>Microsoft Office PowerPoint</Application>
  <PresentationFormat>On-screen Show (4:3)</PresentationFormat>
  <Paragraphs>155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Book Antiqua</vt:lpstr>
      <vt:lpstr>Georgia</vt:lpstr>
      <vt:lpstr>Tahoma</vt:lpstr>
      <vt:lpstr>Wingdings</vt:lpstr>
      <vt:lpstr>Default Design</vt:lpstr>
      <vt:lpstr>PowerPoint Presentation</vt:lpstr>
      <vt:lpstr>INTERNACIONALIZACIJA VISOKOG OBRAZOVANJA (10.ii.1) </vt:lpstr>
      <vt:lpstr>INTERNACIONALIZACIJA VISOKOG (10.ii.1) </vt:lpstr>
      <vt:lpstr>PROVEDBA HKO-a NA RAZINI VISOKOG OBRAZOVANJA (10.ii.1) </vt:lpstr>
      <vt:lpstr>PROVEDBA HKO-a NA RAZINI VISOKOG OBRAZOVANJA (10.ii.1) </vt:lpstr>
      <vt:lpstr>RAZVOJ, UNAPREĐENJE I PROVEDBA STRUČNE PRAKSE U VISOKOM OBRAZOVANJU (10.ii.1) </vt:lpstr>
      <vt:lpstr>PROGRAMSKA, STRUČNA I FINANCIJSKA POTPORA OBRAZOVANJU UČENIKA PRIPADNIKA ROMSKE NACIONALNE MANJINE (10.iii.1)</vt:lpstr>
      <vt:lpstr>PROGRAMSKA, STRUČNA I FINANCIJSKA POTPORA OBRAZOVANJU UČENIKA PRIPADNIKA ROMSKE NACIONALNE MANJINE (10.iii.1)</vt:lpstr>
      <vt:lpstr>PROMOCIJA KVALITETE STRUKOVNOG OBRAZOVANJA KROZ PODRŠKU STRUKOVNIM ŠKOLAMA U RAZVOJU I UVOĐENJU INOVATIVNIH RJEŠENJA TE MODERNIH I NOVIH TEHNOLOGIJA - FAZA I (10.iv.1)</vt:lpstr>
      <vt:lpstr>PROMOCIJA KVALITETE STRUKOVNOG OBRAZOVANJA KROZ PODRŠKU STRUKOVNIM ŠKOLAMA U RAZVOJU I UVOĐENJU INOVATIVNIH RJEŠENJA TE MODERNIH I NOVIH TEHNOLOGIJA - FAZA I (10.iv.1)</vt:lpstr>
      <vt:lpstr>Općenite informacije</vt:lpstr>
      <vt:lpstr>Zahvaljujemo na suradnji Ministarstvo znanosti i obrazovanja</vt:lpstr>
    </vt:vector>
  </TitlesOfParts>
  <Company>MZT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Fain</dc:creator>
  <cp:lastModifiedBy>hd</cp:lastModifiedBy>
  <cp:revision>61</cp:revision>
  <cp:lastPrinted>2017-03-08T13:08:37Z</cp:lastPrinted>
  <dcterms:created xsi:type="dcterms:W3CDTF">2004-06-15T07:55:20Z</dcterms:created>
  <dcterms:modified xsi:type="dcterms:W3CDTF">2018-02-21T08:11:37Z</dcterms:modified>
</cp:coreProperties>
</file>